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 id="2147484295" r:id="rId6"/>
  </p:sldMasterIdLst>
  <p:notesMasterIdLst>
    <p:notesMasterId r:id="rId34"/>
  </p:notesMasterIdLst>
  <p:handoutMasterIdLst>
    <p:handoutMasterId r:id="rId35"/>
  </p:handoutMasterIdLst>
  <p:sldIdLst>
    <p:sldId id="1872" r:id="rId7"/>
    <p:sldId id="257" r:id="rId8"/>
    <p:sldId id="2015" r:id="rId9"/>
    <p:sldId id="258" r:id="rId10"/>
    <p:sldId id="2014" r:id="rId11"/>
    <p:sldId id="414" r:id="rId12"/>
    <p:sldId id="1989" r:id="rId13"/>
    <p:sldId id="1990" r:id="rId14"/>
    <p:sldId id="1991" r:id="rId15"/>
    <p:sldId id="1992" r:id="rId16"/>
    <p:sldId id="2003" r:id="rId17"/>
    <p:sldId id="2013" r:id="rId18"/>
    <p:sldId id="2005" r:id="rId19"/>
    <p:sldId id="2006" r:id="rId20"/>
    <p:sldId id="1993" r:id="rId21"/>
    <p:sldId id="1994" r:id="rId22"/>
    <p:sldId id="2007" r:id="rId23"/>
    <p:sldId id="2008" r:id="rId24"/>
    <p:sldId id="1996" r:id="rId25"/>
    <p:sldId id="1997" r:id="rId26"/>
    <p:sldId id="2002" r:id="rId27"/>
    <p:sldId id="2001" r:id="rId28"/>
    <p:sldId id="1998" r:id="rId29"/>
    <p:sldId id="2009" r:id="rId30"/>
    <p:sldId id="2016" r:id="rId31"/>
    <p:sldId id="2000" r:id="rId32"/>
    <p:sldId id="2010" r:id="rId33"/>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33" autoAdjust="0"/>
  </p:normalViewPr>
  <p:slideViewPr>
    <p:cSldViewPr snapToGrid="0">
      <p:cViewPr varScale="1">
        <p:scale>
          <a:sx n="53" d="100"/>
          <a:sy n="53" d="100"/>
        </p:scale>
        <p:origin x="1152" y="32"/>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1/24/2024</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1/24/2024</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GCP tooling basically lots of scripts with OK documentation</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16</a:t>
            </a:fld>
            <a:endParaRPr lang="en-US"/>
          </a:p>
        </p:txBody>
      </p:sp>
    </p:spTree>
    <p:extLst>
      <p:ext uri="{BB962C8B-B14F-4D97-AF65-F5344CB8AC3E}">
        <p14:creationId xmlns:p14="http://schemas.microsoft.com/office/powerpoint/2010/main" val="790203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351934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24</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26</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4756 miles from home (7654 km)</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5</a:t>
            </a:fld>
            <a:endParaRPr lang="en-US"/>
          </a:p>
        </p:txBody>
      </p:sp>
    </p:spTree>
    <p:extLst>
      <p:ext uri="{BB962C8B-B14F-4D97-AF65-F5344CB8AC3E}">
        <p14:creationId xmlns:p14="http://schemas.microsoft.com/office/powerpoint/2010/main" val="169429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6</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10/10/23 (SQL Server ended 7/12/22)</a:t>
            </a:r>
          </a:p>
          <a:p>
            <a:r>
              <a:rPr lang="en-US" dirty="0"/>
              <a:t>This </a:t>
            </a:r>
            <a:r>
              <a:rPr lang="en-US"/>
              <a:t>now extends to SQL Server 2014 (EOL 7/9/24)</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110357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FCI-</a:t>
            </a:r>
            <a:r>
              <a:rPr lang="en-US" dirty="0" err="1"/>
              <a:t>ish</a:t>
            </a:r>
            <a:r>
              <a:rPr lang="en-US" dirty="0"/>
              <a:t> in GP)</a:t>
            </a:r>
          </a:p>
          <a:p>
            <a:r>
              <a:rPr lang="en-US" dirty="0"/>
              <a:t>Hyperscale is sneaky cool and worth a look – cost similar to normal Azure SQL DB</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RTO – time to recover, RPO – basically amount of acceptable data loss</a:t>
            </a:r>
          </a:p>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a:p>
        </p:txBody>
      </p:sp>
    </p:spTree>
    <p:extLst>
      <p:ext uri="{BB962C8B-B14F-4D97-AF65-F5344CB8AC3E}">
        <p14:creationId xmlns:p14="http://schemas.microsoft.com/office/powerpoint/2010/main" val="87779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694C-C967-8461-B1F4-253DC21E0488}"/>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1763CD0A-D40C-FCE7-32D0-2FDCF9851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FE235BAC-0E7C-63C2-CB82-97A65A7D8A2C}"/>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5" name="Footer Placeholder 4">
            <a:extLst>
              <a:ext uri="{FF2B5EF4-FFF2-40B4-BE49-F238E27FC236}">
                <a16:creationId xmlns:a16="http://schemas.microsoft.com/office/drawing/2014/main" id="{7C31A25F-D1F8-D5A0-B240-72250FC84DC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EC1560A0-14DE-5F54-F777-3E5CC7250325}"/>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496797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C8CD-3C4A-F8D4-5276-52A2F5FED7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T"/>
          </a:p>
        </p:txBody>
      </p:sp>
      <p:sp>
        <p:nvSpPr>
          <p:cNvPr id="3" name="Subtitle 2">
            <a:extLst>
              <a:ext uri="{FF2B5EF4-FFF2-40B4-BE49-F238E27FC236}">
                <a16:creationId xmlns:a16="http://schemas.microsoft.com/office/drawing/2014/main" id="{DAB88858-A90B-A65E-0361-3A4BC5E9B9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7D690A78-315A-16FE-82EB-F04E66335988}"/>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5" name="Footer Placeholder 4">
            <a:extLst>
              <a:ext uri="{FF2B5EF4-FFF2-40B4-BE49-F238E27FC236}">
                <a16:creationId xmlns:a16="http://schemas.microsoft.com/office/drawing/2014/main" id="{AA4ADA3A-0ED4-4303-0CF7-56FD3B966B37}"/>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9DAA571-665B-DEEC-6537-538E1AF64C53}"/>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693362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694C-C967-8461-B1F4-253DC21E0488}"/>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1763CD0A-D40C-FCE7-32D0-2FDCF9851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FE235BAC-0E7C-63C2-CB82-97A65A7D8A2C}"/>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5" name="Footer Placeholder 4">
            <a:extLst>
              <a:ext uri="{FF2B5EF4-FFF2-40B4-BE49-F238E27FC236}">
                <a16:creationId xmlns:a16="http://schemas.microsoft.com/office/drawing/2014/main" id="{7C31A25F-D1F8-D5A0-B240-72250FC84DC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EC1560A0-14DE-5F54-F777-3E5CC7250325}"/>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6674493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8516-FC84-5887-A4BD-765038A98A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BB34134F-280E-0FB8-1DB2-ECF58CA931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BCD90B-E1C2-2343-FD82-FAE0AEDB9344}"/>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5" name="Footer Placeholder 4">
            <a:extLst>
              <a:ext uri="{FF2B5EF4-FFF2-40B4-BE49-F238E27FC236}">
                <a16:creationId xmlns:a16="http://schemas.microsoft.com/office/drawing/2014/main" id="{084B1ACF-CA1C-AEDA-8663-C00C9C2E6C5D}"/>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9EC060C-8F88-2FC7-EBA5-78A91EAC4BC8}"/>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2659915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E673-E095-4CED-7DF3-518CE8D49F73}"/>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D23C3AE9-7B3A-E681-55BC-1700D671B6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7B9DE22A-D0FF-26A6-FC6B-4BECA32BD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C3158D8E-2EDC-F789-3959-E8655FF7DE17}"/>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6" name="Footer Placeholder 5">
            <a:extLst>
              <a:ext uri="{FF2B5EF4-FFF2-40B4-BE49-F238E27FC236}">
                <a16:creationId xmlns:a16="http://schemas.microsoft.com/office/drawing/2014/main" id="{40D42E2A-649C-8588-0596-17E80A9E025D}"/>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2776C69-F765-859F-A327-ED742DD449BF}"/>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4157122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71AD2-FB98-FE8B-56B1-F11C68E4381F}"/>
              </a:ext>
            </a:extLst>
          </p:cNvPr>
          <p:cNvSpPr>
            <a:spLocks noGrp="1"/>
          </p:cNvSpPr>
          <p:nvPr>
            <p:ph type="title"/>
          </p:nvPr>
        </p:nvSpPr>
        <p:spPr>
          <a:xfrm>
            <a:off x="839788" y="365125"/>
            <a:ext cx="10515600" cy="1325563"/>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02EB2D35-0286-B43D-20E6-23A1FB21D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493E8D-CCD2-33E3-2B5B-072FDC271F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1446E360-FB5D-7408-BEC5-C0BA01A62E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DF1304-148D-DBCA-CC8B-DC57757C71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430D562E-4BA4-4E8E-A329-36345E665BE9}"/>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8" name="Footer Placeholder 7">
            <a:extLst>
              <a:ext uri="{FF2B5EF4-FFF2-40B4-BE49-F238E27FC236}">
                <a16:creationId xmlns:a16="http://schemas.microsoft.com/office/drawing/2014/main" id="{C9379839-C4F4-E9BB-C01D-627938C0F493}"/>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ED0C401D-F41A-E86C-D401-A0658B1A4747}"/>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11811008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5CFF-90C7-207F-5ABC-7A63C9398EB8}"/>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D9C18B41-6C14-C693-2477-FC4EBF317BA7}"/>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4" name="Footer Placeholder 3">
            <a:extLst>
              <a:ext uri="{FF2B5EF4-FFF2-40B4-BE49-F238E27FC236}">
                <a16:creationId xmlns:a16="http://schemas.microsoft.com/office/drawing/2014/main" id="{3399ADD5-5D66-F259-B8FB-88A692B537C9}"/>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CDD5B862-D982-0357-7C27-F352C775EDFB}"/>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9934871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49EA0-8C10-191A-4C09-C5F772EE5334}"/>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3" name="Footer Placeholder 2">
            <a:extLst>
              <a:ext uri="{FF2B5EF4-FFF2-40B4-BE49-F238E27FC236}">
                <a16:creationId xmlns:a16="http://schemas.microsoft.com/office/drawing/2014/main" id="{0BF5D0DA-575E-F967-576B-B0227BFE5E7B}"/>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F86A77BD-1C79-1638-B3D0-BD3E24F87142}"/>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6866575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FEA1-3A95-3696-BE8B-1FA649E54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9B1FBCEB-867B-FA88-FAA0-10451DD50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1756431A-C801-8D24-01AE-957170A89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086DA1-E87F-4803-DC73-C27EB33B76CE}"/>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6" name="Footer Placeholder 5">
            <a:extLst>
              <a:ext uri="{FF2B5EF4-FFF2-40B4-BE49-F238E27FC236}">
                <a16:creationId xmlns:a16="http://schemas.microsoft.com/office/drawing/2014/main" id="{9FA2A31C-81B4-7B7B-8582-7735B04F801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6CD251E-A34E-C104-6DFF-6CAAC8E15BAC}"/>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24487268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DABB-9764-3E47-AC73-D798A9DA4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FA3407A7-B3F9-9ECB-12F1-BD50F9C67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7DEA405F-0B1C-363B-4958-4C7A38013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2D993-EFD4-C1DB-0FD5-51E89520373C}"/>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6" name="Footer Placeholder 5">
            <a:extLst>
              <a:ext uri="{FF2B5EF4-FFF2-40B4-BE49-F238E27FC236}">
                <a16:creationId xmlns:a16="http://schemas.microsoft.com/office/drawing/2014/main" id="{9818C1DF-DDEC-CDD9-A3D8-440BE7B93BBA}"/>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9B839788-C132-5E86-42E2-FA7CFA8FA814}"/>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2739378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C346-2A5D-5544-5637-84E2F72DD1A4}"/>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3067C3E-1D98-ABB0-C1FA-7FC5BA07D1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49FF4F06-66BF-6A1F-C9CB-F01671654CE5}"/>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5" name="Footer Placeholder 4">
            <a:extLst>
              <a:ext uri="{FF2B5EF4-FFF2-40B4-BE49-F238E27FC236}">
                <a16:creationId xmlns:a16="http://schemas.microsoft.com/office/drawing/2014/main" id="{024ACAB5-A3A2-0CFA-6B24-12D146BDFC21}"/>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FB54692-7238-9664-6665-4FF315844853}"/>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30944083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75B058-7322-592A-CE00-4156FA8438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7C436B1-8AB5-824B-E297-BEE616A4E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411A2440-F2AD-CFD7-0DE6-BBDA80C30519}"/>
              </a:ext>
            </a:extLst>
          </p:cNvPr>
          <p:cNvSpPr>
            <a:spLocks noGrp="1"/>
          </p:cNvSpPr>
          <p:nvPr>
            <p:ph type="dt" sz="half" idx="10"/>
          </p:nvPr>
        </p:nvSpPr>
        <p:spPr/>
        <p:txBody>
          <a:bodyPr/>
          <a:lstStyle/>
          <a:p>
            <a:fld id="{65C439C0-29EE-43B7-B28E-A926EA54B4F8}" type="datetimeFigureOut">
              <a:rPr lang="en-AT" smtClean="0"/>
              <a:t>01/25/2024</a:t>
            </a:fld>
            <a:endParaRPr lang="en-AT"/>
          </a:p>
        </p:txBody>
      </p:sp>
      <p:sp>
        <p:nvSpPr>
          <p:cNvPr id="5" name="Footer Placeholder 4">
            <a:extLst>
              <a:ext uri="{FF2B5EF4-FFF2-40B4-BE49-F238E27FC236}">
                <a16:creationId xmlns:a16="http://schemas.microsoft.com/office/drawing/2014/main" id="{156EE39F-84A5-D6B7-BA48-7B92F276FEF5}"/>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892B8F5B-A312-7674-4E48-5594994245D5}"/>
              </a:ext>
            </a:extLst>
          </p:cNvPr>
          <p:cNvSpPr>
            <a:spLocks noGrp="1"/>
          </p:cNvSpPr>
          <p:nvPr>
            <p:ph type="sldNum" sz="quarter" idx="12"/>
          </p:nvPr>
        </p:nvSpPr>
        <p:spPr/>
        <p:txBody>
          <a:bodyPr/>
          <a:lstStyle/>
          <a:p>
            <a:fld id="{6A7CE11E-D9F4-40CA-9286-32B0DB60D45C}" type="slidenum">
              <a:rPr lang="en-AT" smtClean="0"/>
              <a:t>‹#›</a:t>
            </a:fld>
            <a:endParaRPr lang="en-AT"/>
          </a:p>
        </p:txBody>
      </p:sp>
    </p:spTree>
    <p:extLst>
      <p:ext uri="{BB962C8B-B14F-4D97-AF65-F5344CB8AC3E}">
        <p14:creationId xmlns:p14="http://schemas.microsoft.com/office/powerpoint/2010/main" val="162528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 id="214748430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07671-5929-9216-F954-AD788057C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077217F9-D86D-8C03-8E7D-2A8B5D7851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0A504D36-D425-8767-B22D-4DD58180EA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C439C0-29EE-43B7-B28E-A926EA54B4F8}" type="datetimeFigureOut">
              <a:rPr lang="en-AT" smtClean="0"/>
              <a:t>01/25/2024</a:t>
            </a:fld>
            <a:endParaRPr lang="en-AT"/>
          </a:p>
        </p:txBody>
      </p:sp>
      <p:sp>
        <p:nvSpPr>
          <p:cNvPr id="5" name="Footer Placeholder 4">
            <a:extLst>
              <a:ext uri="{FF2B5EF4-FFF2-40B4-BE49-F238E27FC236}">
                <a16:creationId xmlns:a16="http://schemas.microsoft.com/office/drawing/2014/main" id="{6A31DEAA-B003-1D17-8D2F-E044570E63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T"/>
          </a:p>
        </p:txBody>
      </p:sp>
      <p:sp>
        <p:nvSpPr>
          <p:cNvPr id="6" name="Slide Number Placeholder 5">
            <a:extLst>
              <a:ext uri="{FF2B5EF4-FFF2-40B4-BE49-F238E27FC236}">
                <a16:creationId xmlns:a16="http://schemas.microsoft.com/office/drawing/2014/main" id="{5002E808-687B-9469-32F6-507BFE2F8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7CE11E-D9F4-40CA-9286-32B0DB60D45C}" type="slidenum">
              <a:rPr lang="en-AT" smtClean="0"/>
              <a:t>‹#›</a:t>
            </a:fld>
            <a:endParaRPr lang="en-AT"/>
          </a:p>
        </p:txBody>
      </p:sp>
    </p:spTree>
    <p:extLst>
      <p:ext uri="{BB962C8B-B14F-4D97-AF65-F5344CB8AC3E}">
        <p14:creationId xmlns:p14="http://schemas.microsoft.com/office/powerpoint/2010/main" val="3875647353"/>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hyperlink" Target="http://www.sqlatspeed.com/" TargetMode="External"/><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hyperlink" Target="https://www.amazon.com/Pro-Database-Migration-Azure-Modernization/dp/1484282299"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24.jpg"/><Relationship Id="rId5" Type="http://schemas.openxmlformats.org/officeDocument/2006/relationships/hyperlink" Target="https://github.com/sqlatspeed/2023_presentations" TargetMode="External"/><Relationship Id="rId10" Type="http://schemas.openxmlformats.org/officeDocument/2006/relationships/image" Target="../media/image28.png"/><Relationship Id="rId4" Type="http://schemas.openxmlformats.org/officeDocument/2006/relationships/hyperlink" Target="http://www.sqlatspeed.com/" TargetMode="External"/><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4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48.sv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7102" y="1886301"/>
            <a:ext cx="11584516" cy="656503"/>
          </a:xfrm>
        </p:spPr>
        <p:txBody>
          <a:bodyPr/>
          <a:lstStyle/>
          <a:p>
            <a:r>
              <a:rPr lang="en-US" dirty="0"/>
              <a:t>Ground to Cloud: </a:t>
            </a:r>
            <a:br>
              <a:rPr lang="en-US" dirty="0"/>
            </a:br>
            <a:r>
              <a:rPr lang="en-US" dirty="0"/>
              <a:t>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a:xfrm>
            <a:off x="533399" y="5593812"/>
            <a:ext cx="7449065" cy="518266"/>
          </a:xfrm>
        </p:spPr>
        <p:txBody>
          <a:bodyPr/>
          <a:lstStyle/>
          <a:p>
            <a:r>
              <a:rPr lang="en-US" dirty="0"/>
              <a:t>Data Community Data Austria – 25 January 2024</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Remember skills/experience of the teams involved matter here</a:t>
            </a:r>
          </a:p>
          <a:p>
            <a:endParaRPr lang="en-US" sz="2400" dirty="0"/>
          </a:p>
        </p:txBody>
      </p:sp>
      <p:graphicFrame>
        <p:nvGraphicFramePr>
          <p:cNvPr id="4" name="Table 4">
            <a:extLst>
              <a:ext uri="{FF2B5EF4-FFF2-40B4-BE49-F238E27FC236}">
                <a16:creationId xmlns:a16="http://schemas.microsoft.com/office/drawing/2014/main" id="{E76F121C-7DC6-98AB-BF47-2786D600F785}"/>
              </a:ext>
            </a:extLst>
          </p:cNvPr>
          <p:cNvGraphicFramePr>
            <a:graphicFrameLocks noGrp="1"/>
          </p:cNvGraphicFramePr>
          <p:nvPr>
            <p:extLst>
              <p:ext uri="{D42A27DB-BD31-4B8C-83A1-F6EECF244321}">
                <p14:modId xmlns:p14="http://schemas.microsoft.com/office/powerpoint/2010/main" val="1385834305"/>
              </p:ext>
            </p:extLst>
          </p:nvPr>
        </p:nvGraphicFramePr>
        <p:xfrm>
          <a:off x="302683" y="1550988"/>
          <a:ext cx="11583987" cy="3073924"/>
        </p:xfrm>
        <a:graphic>
          <a:graphicData uri="http://schemas.openxmlformats.org/drawingml/2006/table">
            <a:tbl>
              <a:tblPr firstRow="1" bandRow="1">
                <a:tableStyleId>{5C22544A-7EE6-4342-B048-85BDC9FD1C3A}</a:tableStyleId>
              </a:tblPr>
              <a:tblGrid>
                <a:gridCol w="3861329">
                  <a:extLst>
                    <a:ext uri="{9D8B030D-6E8A-4147-A177-3AD203B41FA5}">
                      <a16:colId xmlns:a16="http://schemas.microsoft.com/office/drawing/2014/main" val="2381905488"/>
                    </a:ext>
                  </a:extLst>
                </a:gridCol>
                <a:gridCol w="3861329">
                  <a:extLst>
                    <a:ext uri="{9D8B030D-6E8A-4147-A177-3AD203B41FA5}">
                      <a16:colId xmlns:a16="http://schemas.microsoft.com/office/drawing/2014/main" val="1923658275"/>
                    </a:ext>
                  </a:extLst>
                </a:gridCol>
                <a:gridCol w="3861329">
                  <a:extLst>
                    <a:ext uri="{9D8B030D-6E8A-4147-A177-3AD203B41FA5}">
                      <a16:colId xmlns:a16="http://schemas.microsoft.com/office/drawing/2014/main" val="1030893079"/>
                    </a:ext>
                  </a:extLst>
                </a:gridCol>
              </a:tblGrid>
              <a:tr h="768481">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787142611"/>
                  </a:ext>
                </a:extLst>
              </a:tr>
              <a:tr h="768481">
                <a:tc>
                  <a:txBody>
                    <a:bodyPr/>
                    <a:lstStyle/>
                    <a:p>
                      <a:r>
                        <a:rPr lang="en-US" sz="2400" dirty="0"/>
                        <a:t>Azure VM</a:t>
                      </a:r>
                    </a:p>
                  </a:txBody>
                  <a:tcPr/>
                </a:tc>
                <a:tc>
                  <a:txBody>
                    <a:bodyPr/>
                    <a:lstStyle/>
                    <a:p>
                      <a:r>
                        <a:rPr lang="en-US" sz="2400" dirty="0"/>
                        <a:t>Amazon EC2</a:t>
                      </a:r>
                    </a:p>
                  </a:txBody>
                  <a:tcPr/>
                </a:tc>
                <a:tc>
                  <a:txBody>
                    <a:bodyPr/>
                    <a:lstStyle/>
                    <a:p>
                      <a:r>
                        <a:rPr lang="en-US" sz="2400" dirty="0"/>
                        <a:t>Google Compute Engine</a:t>
                      </a:r>
                    </a:p>
                  </a:txBody>
                  <a:tcPr/>
                </a:tc>
                <a:extLst>
                  <a:ext uri="{0D108BD9-81ED-4DB2-BD59-A6C34878D82A}">
                    <a16:rowId xmlns:a16="http://schemas.microsoft.com/office/drawing/2014/main" val="333559383"/>
                  </a:ext>
                </a:extLst>
              </a:tr>
              <a:tr h="768481">
                <a:tc>
                  <a:txBody>
                    <a:bodyPr/>
                    <a:lstStyle/>
                    <a:p>
                      <a:r>
                        <a:rPr lang="en-US" sz="2400" dirty="0"/>
                        <a:t>Azure SQL Database</a:t>
                      </a:r>
                    </a:p>
                  </a:txBody>
                  <a:tcPr/>
                </a:tc>
                <a:tc>
                  <a:txBody>
                    <a:bodyPr/>
                    <a:lstStyle/>
                    <a:p>
                      <a:r>
                        <a:rPr lang="en-US" sz="2400" dirty="0"/>
                        <a:t>Amazon RDS</a:t>
                      </a:r>
                    </a:p>
                  </a:txBody>
                  <a:tcPr/>
                </a:tc>
                <a:tc>
                  <a:txBody>
                    <a:bodyPr/>
                    <a:lstStyle/>
                    <a:p>
                      <a:r>
                        <a:rPr lang="en-US" sz="2400" dirty="0"/>
                        <a:t>Cloud SQL</a:t>
                      </a:r>
                    </a:p>
                  </a:txBody>
                  <a:tcPr/>
                </a:tc>
                <a:extLst>
                  <a:ext uri="{0D108BD9-81ED-4DB2-BD59-A6C34878D82A}">
                    <a16:rowId xmlns:a16="http://schemas.microsoft.com/office/drawing/2014/main" val="2517985134"/>
                  </a:ext>
                </a:extLst>
              </a:tr>
              <a:tr h="768481">
                <a:tc>
                  <a:txBody>
                    <a:bodyPr/>
                    <a:lstStyle/>
                    <a:p>
                      <a:r>
                        <a:rPr lang="en-US" sz="2400" dirty="0"/>
                        <a:t>Azure migration tooling 👍</a:t>
                      </a:r>
                    </a:p>
                  </a:txBody>
                  <a:tcPr/>
                </a:tc>
                <a:tc>
                  <a:txBody>
                    <a:bodyPr/>
                    <a:lstStyle/>
                    <a:p>
                      <a:r>
                        <a:rPr lang="en-US" sz="2400" dirty="0"/>
                        <a:t>AWS migration tooling 😔</a:t>
                      </a:r>
                    </a:p>
                  </a:txBody>
                  <a:tcPr/>
                </a:tc>
                <a:tc>
                  <a:txBody>
                    <a:bodyPr/>
                    <a:lstStyle/>
                    <a:p>
                      <a:r>
                        <a:rPr lang="en-US" sz="2400" dirty="0"/>
                        <a:t>GCP migration tooling 😢</a:t>
                      </a:r>
                    </a:p>
                  </a:txBody>
                  <a:tcPr/>
                </a:tc>
                <a:extLst>
                  <a:ext uri="{0D108BD9-81ED-4DB2-BD59-A6C34878D82A}">
                    <a16:rowId xmlns:a16="http://schemas.microsoft.com/office/drawing/2014/main" val="876230196"/>
                  </a:ext>
                </a:extLst>
              </a:tr>
            </a:tbl>
          </a:graphicData>
        </a:graphic>
      </p:graphicFrame>
      <p:pic>
        <p:nvPicPr>
          <p:cNvPr id="12" name="Picture 11" descr="A blue logo with a black background&#10;&#10;Description automatically generated">
            <a:extLst>
              <a:ext uri="{FF2B5EF4-FFF2-40B4-BE49-F238E27FC236}">
                <a16:creationId xmlns:a16="http://schemas.microsoft.com/office/drawing/2014/main" id="{EC803C8D-22FA-1A6E-FBE5-7699E9B2D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6103" y="1044361"/>
            <a:ext cx="1192212" cy="1192212"/>
          </a:xfrm>
          <a:prstGeom prst="rect">
            <a:avLst/>
          </a:prstGeom>
        </p:spPr>
      </p:pic>
      <p:pic>
        <p:nvPicPr>
          <p:cNvPr id="14" name="Graphic 13">
            <a:extLst>
              <a:ext uri="{FF2B5EF4-FFF2-40B4-BE49-F238E27FC236}">
                <a16:creationId xmlns:a16="http://schemas.microsoft.com/office/drawing/2014/main" id="{A5955B5A-55E3-ACB6-A1F8-ECDBDDB42B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29850" y="1173892"/>
            <a:ext cx="1732300" cy="1037101"/>
          </a:xfrm>
          <a:prstGeom prst="rect">
            <a:avLst/>
          </a:prstGeom>
        </p:spPr>
      </p:pic>
      <p:pic>
        <p:nvPicPr>
          <p:cNvPr id="16" name="Graphic 15">
            <a:extLst>
              <a:ext uri="{FF2B5EF4-FFF2-40B4-BE49-F238E27FC236}">
                <a16:creationId xmlns:a16="http://schemas.microsoft.com/office/drawing/2014/main" id="{015CCE0A-CDDA-4241-A37E-9B8DC37A36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2447" y="1168149"/>
            <a:ext cx="933450" cy="752475"/>
          </a:xfrm>
          <a:prstGeom prst="rect">
            <a:avLst/>
          </a:prstGeom>
        </p:spPr>
      </p:pic>
    </p:spTree>
    <p:extLst>
      <p:ext uri="{BB962C8B-B14F-4D97-AF65-F5344CB8AC3E}">
        <p14:creationId xmlns:p14="http://schemas.microsoft.com/office/powerpoint/2010/main" val="3330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Choices?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Don’t just assume it will work</a:t>
            </a:r>
          </a:p>
          <a:p>
            <a:r>
              <a:rPr lang="en-US" dirty="0"/>
              <a:t>Can fix anything in the cloud with $$$ (almost)</a:t>
            </a:r>
          </a:p>
          <a:p>
            <a:r>
              <a:rPr lang="en-US" dirty="0"/>
              <a:t>Do we have any baseline information about performance?</a:t>
            </a:r>
          </a:p>
          <a:p>
            <a:r>
              <a:rPr lang="en-US" dirty="0"/>
              <a:t>Do we know how we’re going to evaluate performance and monitor it?</a:t>
            </a:r>
          </a:p>
          <a:p>
            <a:r>
              <a:rPr lang="en-US" dirty="0"/>
              <a:t>DMA SKU recommendations can help here</a:t>
            </a:r>
          </a:p>
          <a:p>
            <a:r>
              <a:rPr lang="en-US" dirty="0" err="1"/>
              <a:t>WorkloadTools</a:t>
            </a:r>
            <a:r>
              <a:rPr lang="en-US" dirty="0"/>
              <a:t> (Gianluca Sartori, @spaghettidba) can be a great community resource</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7607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98577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08557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69256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72731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50083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30977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0419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Cloud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7C1C-F01C-C6D5-9B72-17B984ACAAC2}"/>
              </a:ext>
            </a:extLst>
          </p:cNvPr>
          <p:cNvSpPr>
            <a:spLocks noGrp="1"/>
          </p:cNvSpPr>
          <p:nvPr>
            <p:ph type="title"/>
          </p:nvPr>
        </p:nvSpPr>
        <p:spPr>
          <a:xfrm>
            <a:off x="838200" y="0"/>
            <a:ext cx="10515600" cy="1331632"/>
          </a:xfrm>
        </p:spPr>
        <p:txBody>
          <a:bodyPr>
            <a:normAutofit/>
          </a:bodyPr>
          <a:lstStyle/>
          <a:p>
            <a:pPr algn="ctr"/>
            <a:r>
              <a:rPr lang="en-US" sz="6600" b="1"/>
              <a:t>THANK YOU</a:t>
            </a:r>
            <a:endParaRPr lang="en-AT" sz="6600" b="1"/>
          </a:p>
        </p:txBody>
      </p:sp>
      <p:pic>
        <p:nvPicPr>
          <p:cNvPr id="5" name="Content Placeholder 4" descr="A red and white map with black text&#10;&#10;Description automatically generated">
            <a:extLst>
              <a:ext uri="{FF2B5EF4-FFF2-40B4-BE49-F238E27FC236}">
                <a16:creationId xmlns:a16="http://schemas.microsoft.com/office/drawing/2014/main" id="{2CD85F1A-0B7A-89EB-FFC4-DF7E01B8E8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45584" y="93508"/>
            <a:ext cx="2169134" cy="1144615"/>
          </a:xfrm>
        </p:spPr>
      </p:pic>
      <p:sp>
        <p:nvSpPr>
          <p:cNvPr id="6" name="Title 1">
            <a:extLst>
              <a:ext uri="{FF2B5EF4-FFF2-40B4-BE49-F238E27FC236}">
                <a16:creationId xmlns:a16="http://schemas.microsoft.com/office/drawing/2014/main" id="{F6DB3031-9D8C-93AA-9E07-7F32FD368292}"/>
              </a:ext>
            </a:extLst>
          </p:cNvPr>
          <p:cNvSpPr txBox="1">
            <a:spLocks/>
          </p:cNvSpPr>
          <p:nvPr/>
        </p:nvSpPr>
        <p:spPr>
          <a:xfrm>
            <a:off x="451873" y="1477346"/>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Platinum</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7AC41EE1-3C6D-88D3-FE14-C3EE39E886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333" y="1647368"/>
            <a:ext cx="3013440" cy="720000"/>
          </a:xfrm>
          <a:prstGeom prst="rect">
            <a:avLst/>
          </a:prstGeom>
        </p:spPr>
      </p:pic>
      <p:pic>
        <p:nvPicPr>
          <p:cNvPr id="16" name="Picture 15">
            <a:extLst>
              <a:ext uri="{FF2B5EF4-FFF2-40B4-BE49-F238E27FC236}">
                <a16:creationId xmlns:a16="http://schemas.microsoft.com/office/drawing/2014/main" id="{AD7392CB-4E55-52FB-0AAA-67910A4F8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14" y="1791368"/>
            <a:ext cx="3680640" cy="432000"/>
          </a:xfrm>
          <a:prstGeom prst="rect">
            <a:avLst/>
          </a:prstGeom>
        </p:spPr>
      </p:pic>
      <p:pic>
        <p:nvPicPr>
          <p:cNvPr id="18" name="Picture 17" descr="A grey logo with black text&#10;&#10;Description automatically generated">
            <a:extLst>
              <a:ext uri="{FF2B5EF4-FFF2-40B4-BE49-F238E27FC236}">
                <a16:creationId xmlns:a16="http://schemas.microsoft.com/office/drawing/2014/main" id="{6E9E4447-E10A-D92C-989A-5F9641D049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7134" y="1467368"/>
            <a:ext cx="2571358" cy="1080000"/>
          </a:xfrm>
          <a:prstGeom prst="rect">
            <a:avLst/>
          </a:prstGeom>
        </p:spPr>
      </p:pic>
      <p:sp>
        <p:nvSpPr>
          <p:cNvPr id="19" name="Title 1">
            <a:extLst>
              <a:ext uri="{FF2B5EF4-FFF2-40B4-BE49-F238E27FC236}">
                <a16:creationId xmlns:a16="http://schemas.microsoft.com/office/drawing/2014/main" id="{C7582C6E-C8C9-F84D-91DE-0A37D63E5AD1}"/>
              </a:ext>
            </a:extLst>
          </p:cNvPr>
          <p:cNvSpPr txBox="1">
            <a:spLocks/>
          </p:cNvSpPr>
          <p:nvPr/>
        </p:nvSpPr>
        <p:spPr>
          <a:xfrm>
            <a:off x="451873" y="2944714"/>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Gold</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21" name="Picture 20" descr="A purple and black logo&#10;&#10;Description automatically generated">
            <a:extLst>
              <a:ext uri="{FF2B5EF4-FFF2-40B4-BE49-F238E27FC236}">
                <a16:creationId xmlns:a16="http://schemas.microsoft.com/office/drawing/2014/main" id="{2EE19CDC-8040-9296-E588-DD51B266BA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7557" y="2967363"/>
            <a:ext cx="3541689" cy="792000"/>
          </a:xfrm>
          <a:prstGeom prst="rect">
            <a:avLst/>
          </a:prstGeom>
        </p:spPr>
      </p:pic>
      <p:pic>
        <p:nvPicPr>
          <p:cNvPr id="23" name="Picture 22" descr="A group of circles in different colors&#10;&#10;Description automatically generated">
            <a:extLst>
              <a:ext uri="{FF2B5EF4-FFF2-40B4-BE49-F238E27FC236}">
                <a16:creationId xmlns:a16="http://schemas.microsoft.com/office/drawing/2014/main" id="{55A2AA7E-5460-3459-F71D-928713AE5C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50695" y="2967363"/>
            <a:ext cx="1801188" cy="792000"/>
          </a:xfrm>
          <a:prstGeom prst="rect">
            <a:avLst/>
          </a:prstGeom>
        </p:spPr>
      </p:pic>
      <p:pic>
        <p:nvPicPr>
          <p:cNvPr id="25" name="Graphic 24">
            <a:extLst>
              <a:ext uri="{FF2B5EF4-FFF2-40B4-BE49-F238E27FC236}">
                <a16:creationId xmlns:a16="http://schemas.microsoft.com/office/drawing/2014/main" id="{1A91F4E3-FA0E-A4B8-E6EF-E295BB138B5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4854" y="2967363"/>
            <a:ext cx="792000" cy="792000"/>
          </a:xfrm>
          <a:prstGeom prst="rect">
            <a:avLst/>
          </a:prstGeom>
        </p:spPr>
      </p:pic>
      <p:pic>
        <p:nvPicPr>
          <p:cNvPr id="27" name="Picture 26" descr="A logo of a company&#10;&#10;Description automatically generated">
            <a:extLst>
              <a:ext uri="{FF2B5EF4-FFF2-40B4-BE49-F238E27FC236}">
                <a16:creationId xmlns:a16="http://schemas.microsoft.com/office/drawing/2014/main" id="{F129848F-A43C-6DB4-E195-24CA39D4C0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8231" y="2967363"/>
            <a:ext cx="965486" cy="792000"/>
          </a:xfrm>
          <a:prstGeom prst="rect">
            <a:avLst/>
          </a:prstGeom>
        </p:spPr>
      </p:pic>
      <p:sp>
        <p:nvSpPr>
          <p:cNvPr id="28" name="Title 1">
            <a:extLst>
              <a:ext uri="{FF2B5EF4-FFF2-40B4-BE49-F238E27FC236}">
                <a16:creationId xmlns:a16="http://schemas.microsoft.com/office/drawing/2014/main" id="{54ADDA3B-3D64-4534-BCDF-66ADAB522F30}"/>
              </a:ext>
            </a:extLst>
          </p:cNvPr>
          <p:cNvSpPr txBox="1">
            <a:spLocks/>
          </p:cNvSpPr>
          <p:nvPr/>
        </p:nvSpPr>
        <p:spPr>
          <a:xfrm>
            <a:off x="451873" y="4310093"/>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Silver</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sp>
        <p:nvSpPr>
          <p:cNvPr id="29" name="Title 1">
            <a:extLst>
              <a:ext uri="{FF2B5EF4-FFF2-40B4-BE49-F238E27FC236}">
                <a16:creationId xmlns:a16="http://schemas.microsoft.com/office/drawing/2014/main" id="{FB6934A1-F2CC-2A6F-5665-4CADA561138E}"/>
              </a:ext>
            </a:extLst>
          </p:cNvPr>
          <p:cNvSpPr txBox="1">
            <a:spLocks/>
          </p:cNvSpPr>
          <p:nvPr/>
        </p:nvSpPr>
        <p:spPr>
          <a:xfrm>
            <a:off x="451873" y="5495081"/>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Bronze</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31" name="Picture 30" descr="A green and white logo&#10;&#10;Description automatically generated">
            <a:extLst>
              <a:ext uri="{FF2B5EF4-FFF2-40B4-BE49-F238E27FC236}">
                <a16:creationId xmlns:a16="http://schemas.microsoft.com/office/drawing/2014/main" id="{F09B33AC-7B5A-9B95-3D2C-8C0C793E16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1448" y="4226994"/>
            <a:ext cx="2384106" cy="720000"/>
          </a:xfrm>
          <a:prstGeom prst="rect">
            <a:avLst/>
          </a:prstGeom>
        </p:spPr>
      </p:pic>
      <p:pic>
        <p:nvPicPr>
          <p:cNvPr id="33" name="Picture 32" descr="A black and blue sign with text&#10;&#10;Description automatically generated">
            <a:extLst>
              <a:ext uri="{FF2B5EF4-FFF2-40B4-BE49-F238E27FC236}">
                <a16:creationId xmlns:a16="http://schemas.microsoft.com/office/drawing/2014/main" id="{7A69B4CF-C0CD-1E51-E253-947B4F7EE5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0078" y="5583359"/>
            <a:ext cx="909090" cy="720000"/>
          </a:xfrm>
          <a:prstGeom prst="rect">
            <a:avLst/>
          </a:prstGeom>
        </p:spPr>
      </p:pic>
      <p:pic>
        <p:nvPicPr>
          <p:cNvPr id="35" name="Picture 34" descr="A black and grey text&#10;&#10;Description automatically generated">
            <a:extLst>
              <a:ext uri="{FF2B5EF4-FFF2-40B4-BE49-F238E27FC236}">
                <a16:creationId xmlns:a16="http://schemas.microsoft.com/office/drawing/2014/main" id="{D293BBE6-3DD3-881B-EBD0-1A7B11F141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824" y="5583359"/>
            <a:ext cx="2678400" cy="720000"/>
          </a:xfrm>
          <a:prstGeom prst="rect">
            <a:avLst/>
          </a:prstGeom>
        </p:spPr>
      </p:pic>
      <p:pic>
        <p:nvPicPr>
          <p:cNvPr id="37" name="Picture 36" descr="A red and black logo&#10;&#10;Description automatically generated">
            <a:extLst>
              <a:ext uri="{FF2B5EF4-FFF2-40B4-BE49-F238E27FC236}">
                <a16:creationId xmlns:a16="http://schemas.microsoft.com/office/drawing/2014/main" id="{964BACED-4F93-86D7-7B78-5ACBF32718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90504" y="5583359"/>
            <a:ext cx="2103864" cy="720000"/>
          </a:xfrm>
          <a:prstGeom prst="rect">
            <a:avLst/>
          </a:prstGeom>
        </p:spPr>
      </p:pic>
      <p:pic>
        <p:nvPicPr>
          <p:cNvPr id="39" name="Picture 38" descr="A white sign with blue and yellow circles&#10;&#10;Description automatically generated">
            <a:extLst>
              <a:ext uri="{FF2B5EF4-FFF2-40B4-BE49-F238E27FC236}">
                <a16:creationId xmlns:a16="http://schemas.microsoft.com/office/drawing/2014/main" id="{AE2027FA-F874-CCE1-BFEF-39279C6DF09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82025" y="5583359"/>
            <a:ext cx="640396" cy="720000"/>
          </a:xfrm>
          <a:prstGeom prst="rect">
            <a:avLst/>
          </a:prstGeom>
        </p:spPr>
      </p:pic>
      <p:pic>
        <p:nvPicPr>
          <p:cNvPr id="4" name="Picture 3" descr="A black and grey logo&#10;&#10;Description automatically generated">
            <a:extLst>
              <a:ext uri="{FF2B5EF4-FFF2-40B4-BE49-F238E27FC236}">
                <a16:creationId xmlns:a16="http://schemas.microsoft.com/office/drawing/2014/main" id="{C60EEA4D-7D57-826A-601C-DB84715CAF10}"/>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23101" b="25667"/>
          <a:stretch/>
        </p:blipFill>
        <p:spPr>
          <a:xfrm>
            <a:off x="6523086" y="2967363"/>
            <a:ext cx="2747927" cy="792000"/>
          </a:xfrm>
          <a:prstGeom prst="rect">
            <a:avLst/>
          </a:prstGeom>
        </p:spPr>
      </p:pic>
    </p:spTree>
    <p:extLst>
      <p:ext uri="{BB962C8B-B14F-4D97-AF65-F5344CB8AC3E}">
        <p14:creationId xmlns:p14="http://schemas.microsoft.com/office/powerpoint/2010/main" val="626801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https://github.com/sqlatspeed/2023_presentations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7C1C-F01C-C6D5-9B72-17B984ACAAC2}"/>
              </a:ext>
            </a:extLst>
          </p:cNvPr>
          <p:cNvSpPr>
            <a:spLocks noGrp="1"/>
          </p:cNvSpPr>
          <p:nvPr>
            <p:ph type="title"/>
          </p:nvPr>
        </p:nvSpPr>
        <p:spPr>
          <a:xfrm>
            <a:off x="838200" y="0"/>
            <a:ext cx="10515600" cy="1331632"/>
          </a:xfrm>
        </p:spPr>
        <p:txBody>
          <a:bodyPr>
            <a:normAutofit/>
          </a:bodyPr>
          <a:lstStyle/>
          <a:p>
            <a:pPr algn="ctr"/>
            <a:r>
              <a:rPr lang="en-US" sz="6600" b="1"/>
              <a:t>THANK YOU</a:t>
            </a:r>
            <a:endParaRPr lang="en-AT" sz="6600" b="1"/>
          </a:p>
        </p:txBody>
      </p:sp>
      <p:pic>
        <p:nvPicPr>
          <p:cNvPr id="5" name="Content Placeholder 4" descr="A red and white map with black text&#10;&#10;Description automatically generated">
            <a:extLst>
              <a:ext uri="{FF2B5EF4-FFF2-40B4-BE49-F238E27FC236}">
                <a16:creationId xmlns:a16="http://schemas.microsoft.com/office/drawing/2014/main" id="{2CD85F1A-0B7A-89EB-FFC4-DF7E01B8E8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45584" y="93508"/>
            <a:ext cx="2169134" cy="1144615"/>
          </a:xfrm>
        </p:spPr>
      </p:pic>
      <p:sp>
        <p:nvSpPr>
          <p:cNvPr id="6" name="Title 1">
            <a:extLst>
              <a:ext uri="{FF2B5EF4-FFF2-40B4-BE49-F238E27FC236}">
                <a16:creationId xmlns:a16="http://schemas.microsoft.com/office/drawing/2014/main" id="{F6DB3031-9D8C-93AA-9E07-7F32FD368292}"/>
              </a:ext>
            </a:extLst>
          </p:cNvPr>
          <p:cNvSpPr txBox="1">
            <a:spLocks/>
          </p:cNvSpPr>
          <p:nvPr/>
        </p:nvSpPr>
        <p:spPr>
          <a:xfrm>
            <a:off x="451873" y="1477346"/>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Platinum</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7AC41EE1-3C6D-88D3-FE14-C3EE39E886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333" y="1647368"/>
            <a:ext cx="3013440" cy="720000"/>
          </a:xfrm>
          <a:prstGeom prst="rect">
            <a:avLst/>
          </a:prstGeom>
        </p:spPr>
      </p:pic>
      <p:pic>
        <p:nvPicPr>
          <p:cNvPr id="16" name="Picture 15">
            <a:extLst>
              <a:ext uri="{FF2B5EF4-FFF2-40B4-BE49-F238E27FC236}">
                <a16:creationId xmlns:a16="http://schemas.microsoft.com/office/drawing/2014/main" id="{AD7392CB-4E55-52FB-0AAA-67910A4F8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14" y="1791368"/>
            <a:ext cx="3680640" cy="432000"/>
          </a:xfrm>
          <a:prstGeom prst="rect">
            <a:avLst/>
          </a:prstGeom>
        </p:spPr>
      </p:pic>
      <p:pic>
        <p:nvPicPr>
          <p:cNvPr id="18" name="Picture 17" descr="A grey logo with black text&#10;&#10;Description automatically generated">
            <a:extLst>
              <a:ext uri="{FF2B5EF4-FFF2-40B4-BE49-F238E27FC236}">
                <a16:creationId xmlns:a16="http://schemas.microsoft.com/office/drawing/2014/main" id="{6E9E4447-E10A-D92C-989A-5F9641D049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7134" y="1467368"/>
            <a:ext cx="2571358" cy="1080000"/>
          </a:xfrm>
          <a:prstGeom prst="rect">
            <a:avLst/>
          </a:prstGeom>
        </p:spPr>
      </p:pic>
      <p:sp>
        <p:nvSpPr>
          <p:cNvPr id="19" name="Title 1">
            <a:extLst>
              <a:ext uri="{FF2B5EF4-FFF2-40B4-BE49-F238E27FC236}">
                <a16:creationId xmlns:a16="http://schemas.microsoft.com/office/drawing/2014/main" id="{C7582C6E-C8C9-F84D-91DE-0A37D63E5AD1}"/>
              </a:ext>
            </a:extLst>
          </p:cNvPr>
          <p:cNvSpPr txBox="1">
            <a:spLocks/>
          </p:cNvSpPr>
          <p:nvPr/>
        </p:nvSpPr>
        <p:spPr>
          <a:xfrm>
            <a:off x="451873" y="2944714"/>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Gold</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21" name="Picture 20" descr="A purple and black logo&#10;&#10;Description automatically generated">
            <a:extLst>
              <a:ext uri="{FF2B5EF4-FFF2-40B4-BE49-F238E27FC236}">
                <a16:creationId xmlns:a16="http://schemas.microsoft.com/office/drawing/2014/main" id="{2EE19CDC-8040-9296-E588-DD51B266BA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7557" y="2967363"/>
            <a:ext cx="3541689" cy="792000"/>
          </a:xfrm>
          <a:prstGeom prst="rect">
            <a:avLst/>
          </a:prstGeom>
        </p:spPr>
      </p:pic>
      <p:pic>
        <p:nvPicPr>
          <p:cNvPr id="23" name="Picture 22" descr="A group of circles in different colors&#10;&#10;Description automatically generated">
            <a:extLst>
              <a:ext uri="{FF2B5EF4-FFF2-40B4-BE49-F238E27FC236}">
                <a16:creationId xmlns:a16="http://schemas.microsoft.com/office/drawing/2014/main" id="{55A2AA7E-5460-3459-F71D-928713AE5C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50695" y="2967363"/>
            <a:ext cx="1801188" cy="792000"/>
          </a:xfrm>
          <a:prstGeom prst="rect">
            <a:avLst/>
          </a:prstGeom>
        </p:spPr>
      </p:pic>
      <p:pic>
        <p:nvPicPr>
          <p:cNvPr id="25" name="Graphic 24">
            <a:extLst>
              <a:ext uri="{FF2B5EF4-FFF2-40B4-BE49-F238E27FC236}">
                <a16:creationId xmlns:a16="http://schemas.microsoft.com/office/drawing/2014/main" id="{1A91F4E3-FA0E-A4B8-E6EF-E295BB138B5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4854" y="2967363"/>
            <a:ext cx="792000" cy="792000"/>
          </a:xfrm>
          <a:prstGeom prst="rect">
            <a:avLst/>
          </a:prstGeom>
        </p:spPr>
      </p:pic>
      <p:pic>
        <p:nvPicPr>
          <p:cNvPr id="27" name="Picture 26" descr="A logo of a company&#10;&#10;Description automatically generated">
            <a:extLst>
              <a:ext uri="{FF2B5EF4-FFF2-40B4-BE49-F238E27FC236}">
                <a16:creationId xmlns:a16="http://schemas.microsoft.com/office/drawing/2014/main" id="{F129848F-A43C-6DB4-E195-24CA39D4C0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8231" y="2967363"/>
            <a:ext cx="965486" cy="792000"/>
          </a:xfrm>
          <a:prstGeom prst="rect">
            <a:avLst/>
          </a:prstGeom>
        </p:spPr>
      </p:pic>
      <p:sp>
        <p:nvSpPr>
          <p:cNvPr id="28" name="Title 1">
            <a:extLst>
              <a:ext uri="{FF2B5EF4-FFF2-40B4-BE49-F238E27FC236}">
                <a16:creationId xmlns:a16="http://schemas.microsoft.com/office/drawing/2014/main" id="{54ADDA3B-3D64-4534-BCDF-66ADAB522F30}"/>
              </a:ext>
            </a:extLst>
          </p:cNvPr>
          <p:cNvSpPr txBox="1">
            <a:spLocks/>
          </p:cNvSpPr>
          <p:nvPr/>
        </p:nvSpPr>
        <p:spPr>
          <a:xfrm>
            <a:off x="451873" y="4310093"/>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Silver</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sp>
        <p:nvSpPr>
          <p:cNvPr id="29" name="Title 1">
            <a:extLst>
              <a:ext uri="{FF2B5EF4-FFF2-40B4-BE49-F238E27FC236}">
                <a16:creationId xmlns:a16="http://schemas.microsoft.com/office/drawing/2014/main" id="{FB6934A1-F2CC-2A6F-5665-4CADA561138E}"/>
              </a:ext>
            </a:extLst>
          </p:cNvPr>
          <p:cNvSpPr txBox="1">
            <a:spLocks/>
          </p:cNvSpPr>
          <p:nvPr/>
        </p:nvSpPr>
        <p:spPr>
          <a:xfrm>
            <a:off x="451873" y="5495081"/>
            <a:ext cx="2664551" cy="93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Aptos Display" panose="02110004020202020204"/>
                <a:ea typeface="+mj-ea"/>
                <a:cs typeface="+mj-cs"/>
              </a:rPr>
              <a:t>Bronze</a:t>
            </a:r>
            <a:endParaRPr kumimoji="0" lang="en-AT" sz="3600" b="0" i="0" u="none" strike="noStrike" kern="1200" cap="none" spc="0" normalizeH="0" baseline="0" noProof="0">
              <a:ln>
                <a:noFill/>
              </a:ln>
              <a:solidFill>
                <a:prstClr val="black"/>
              </a:solidFill>
              <a:effectLst/>
              <a:uLnTx/>
              <a:uFillTx/>
              <a:latin typeface="Aptos Display" panose="02110004020202020204"/>
              <a:ea typeface="+mj-ea"/>
              <a:cs typeface="+mj-cs"/>
            </a:endParaRPr>
          </a:p>
        </p:txBody>
      </p:sp>
      <p:pic>
        <p:nvPicPr>
          <p:cNvPr id="31" name="Picture 30" descr="A green and white logo&#10;&#10;Description automatically generated">
            <a:extLst>
              <a:ext uri="{FF2B5EF4-FFF2-40B4-BE49-F238E27FC236}">
                <a16:creationId xmlns:a16="http://schemas.microsoft.com/office/drawing/2014/main" id="{F09B33AC-7B5A-9B95-3D2C-8C0C793E16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1448" y="4226994"/>
            <a:ext cx="2384106" cy="720000"/>
          </a:xfrm>
          <a:prstGeom prst="rect">
            <a:avLst/>
          </a:prstGeom>
        </p:spPr>
      </p:pic>
      <p:pic>
        <p:nvPicPr>
          <p:cNvPr id="33" name="Picture 32" descr="A black and blue sign with text&#10;&#10;Description automatically generated">
            <a:extLst>
              <a:ext uri="{FF2B5EF4-FFF2-40B4-BE49-F238E27FC236}">
                <a16:creationId xmlns:a16="http://schemas.microsoft.com/office/drawing/2014/main" id="{7A69B4CF-C0CD-1E51-E253-947B4F7EE5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0078" y="5583359"/>
            <a:ext cx="909090" cy="720000"/>
          </a:xfrm>
          <a:prstGeom prst="rect">
            <a:avLst/>
          </a:prstGeom>
        </p:spPr>
      </p:pic>
      <p:pic>
        <p:nvPicPr>
          <p:cNvPr id="35" name="Picture 34" descr="A black and grey text&#10;&#10;Description automatically generated">
            <a:extLst>
              <a:ext uri="{FF2B5EF4-FFF2-40B4-BE49-F238E27FC236}">
                <a16:creationId xmlns:a16="http://schemas.microsoft.com/office/drawing/2014/main" id="{D293BBE6-3DD3-881B-EBD0-1A7B11F141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824" y="5583359"/>
            <a:ext cx="2678400" cy="720000"/>
          </a:xfrm>
          <a:prstGeom prst="rect">
            <a:avLst/>
          </a:prstGeom>
        </p:spPr>
      </p:pic>
      <p:pic>
        <p:nvPicPr>
          <p:cNvPr id="37" name="Picture 36" descr="A red and black logo&#10;&#10;Description automatically generated">
            <a:extLst>
              <a:ext uri="{FF2B5EF4-FFF2-40B4-BE49-F238E27FC236}">
                <a16:creationId xmlns:a16="http://schemas.microsoft.com/office/drawing/2014/main" id="{964BACED-4F93-86D7-7B78-5ACBF32718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90504" y="5583359"/>
            <a:ext cx="2103864" cy="720000"/>
          </a:xfrm>
          <a:prstGeom prst="rect">
            <a:avLst/>
          </a:prstGeom>
        </p:spPr>
      </p:pic>
      <p:pic>
        <p:nvPicPr>
          <p:cNvPr id="39" name="Picture 38" descr="A white sign with blue and yellow circles&#10;&#10;Description automatically generated">
            <a:extLst>
              <a:ext uri="{FF2B5EF4-FFF2-40B4-BE49-F238E27FC236}">
                <a16:creationId xmlns:a16="http://schemas.microsoft.com/office/drawing/2014/main" id="{AE2027FA-F874-CCE1-BFEF-39279C6DF09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82025" y="5583359"/>
            <a:ext cx="640396" cy="720000"/>
          </a:xfrm>
          <a:prstGeom prst="rect">
            <a:avLst/>
          </a:prstGeom>
        </p:spPr>
      </p:pic>
      <p:pic>
        <p:nvPicPr>
          <p:cNvPr id="4" name="Picture 3" descr="A black and grey logo&#10;&#10;Description automatically generated">
            <a:extLst>
              <a:ext uri="{FF2B5EF4-FFF2-40B4-BE49-F238E27FC236}">
                <a16:creationId xmlns:a16="http://schemas.microsoft.com/office/drawing/2014/main" id="{C60EEA4D-7D57-826A-601C-DB84715CAF10}"/>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23101" b="25667"/>
          <a:stretch/>
        </p:blipFill>
        <p:spPr>
          <a:xfrm>
            <a:off x="6523086" y="2967363"/>
            <a:ext cx="2747927" cy="792000"/>
          </a:xfrm>
          <a:prstGeom prst="rect">
            <a:avLst/>
          </a:prstGeom>
        </p:spPr>
      </p:pic>
    </p:spTree>
    <p:extLst>
      <p:ext uri="{BB962C8B-B14F-4D97-AF65-F5344CB8AC3E}">
        <p14:creationId xmlns:p14="http://schemas.microsoft.com/office/powerpoint/2010/main" val="404179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5B2B-1080-2E37-4430-604D71A203E6}"/>
              </a:ext>
            </a:extLst>
          </p:cNvPr>
          <p:cNvSpPr>
            <a:spLocks noGrp="1"/>
          </p:cNvSpPr>
          <p:nvPr>
            <p:ph type="title"/>
          </p:nvPr>
        </p:nvSpPr>
        <p:spPr>
          <a:xfrm>
            <a:off x="838199" y="56418"/>
            <a:ext cx="10515600" cy="998660"/>
          </a:xfrm>
        </p:spPr>
        <p:txBody>
          <a:bodyPr>
            <a:normAutofit/>
          </a:bodyPr>
          <a:lstStyle/>
          <a:p>
            <a:pPr algn="ctr"/>
            <a:r>
              <a:rPr lang="en-US" sz="6000" b="1" dirty="0"/>
              <a:t>Evaluations, evaluations… </a:t>
            </a:r>
            <a:endParaRPr lang="en-AT" sz="6000" b="1" dirty="0"/>
          </a:p>
        </p:txBody>
      </p:sp>
      <p:pic>
        <p:nvPicPr>
          <p:cNvPr id="5" name="Content Placeholder 4" descr="A qr code with black squares&#10;&#10;Description automatically generated">
            <a:extLst>
              <a:ext uri="{FF2B5EF4-FFF2-40B4-BE49-F238E27FC236}">
                <a16:creationId xmlns:a16="http://schemas.microsoft.com/office/drawing/2014/main" id="{4CC9116C-57F6-8E64-6194-27C78BB6D0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80256" y="814664"/>
            <a:ext cx="5231485" cy="5231485"/>
          </a:xfrm>
        </p:spPr>
      </p:pic>
      <p:sp>
        <p:nvSpPr>
          <p:cNvPr id="9" name="TextBox 8">
            <a:extLst>
              <a:ext uri="{FF2B5EF4-FFF2-40B4-BE49-F238E27FC236}">
                <a16:creationId xmlns:a16="http://schemas.microsoft.com/office/drawing/2014/main" id="{6C93F773-DDC1-267F-D888-3412CBDF5555}"/>
              </a:ext>
            </a:extLst>
          </p:cNvPr>
          <p:cNvSpPr txBox="1"/>
          <p:nvPr/>
        </p:nvSpPr>
        <p:spPr>
          <a:xfrm>
            <a:off x="780562" y="6046149"/>
            <a:ext cx="10795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ptos" panose="02110004020202020204"/>
                <a:ea typeface="+mn-ea"/>
                <a:cs typeface="+mn-cs"/>
              </a:rPr>
              <a:t>https://evals.datagrillen.com/evals_vienna.aspx</a:t>
            </a:r>
            <a:endParaRPr kumimoji="0" lang="en-AT" sz="3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698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E03A-9836-2E57-1D39-331724104283}"/>
              </a:ext>
            </a:extLst>
          </p:cNvPr>
          <p:cNvSpPr>
            <a:spLocks noGrp="1"/>
          </p:cNvSpPr>
          <p:nvPr>
            <p:ph type="title"/>
          </p:nvPr>
        </p:nvSpPr>
        <p:spPr/>
        <p:txBody>
          <a:bodyPr/>
          <a:lstStyle/>
          <a:p>
            <a:r>
              <a:rPr kumimoji="0" lang="en-US" sz="4000" b="1" i="0" u="none" strike="noStrike" kern="1200" cap="none" spc="0" normalizeH="0" baseline="0" noProof="0" dirty="0">
                <a:ln>
                  <a:noFill/>
                </a:ln>
                <a:solidFill>
                  <a:srgbClr val="000000"/>
                </a:solidFill>
                <a:effectLst/>
                <a:uLnTx/>
                <a:uFillTx/>
                <a:latin typeface="IBM Plex Sans" panose="020B0503050203000203" pitchFamily="34" charset="77"/>
                <a:ea typeface="+mj-ea"/>
              </a:rPr>
              <a:t>About Me</a:t>
            </a:r>
            <a:endParaRPr lang="en-US" dirty="0"/>
          </a:p>
        </p:txBody>
      </p:sp>
      <p:sp>
        <p:nvSpPr>
          <p:cNvPr id="3" name="Text Placeholder 2">
            <a:extLst>
              <a:ext uri="{FF2B5EF4-FFF2-40B4-BE49-F238E27FC236}">
                <a16:creationId xmlns:a16="http://schemas.microsoft.com/office/drawing/2014/main" id="{0E6AAA1B-41BC-EBEA-30B9-4FD0CE2EA4A7}"/>
              </a:ext>
            </a:extLst>
          </p:cNvPr>
          <p:cNvSpPr>
            <a:spLocks noGrp="1"/>
          </p:cNvSpPr>
          <p:nvPr>
            <p:ph type="body" sz="quarter" idx="11"/>
          </p:nvPr>
        </p:nvSpPr>
        <p:spPr/>
        <p:txBody>
          <a:bodyPr/>
          <a:lstStyle/>
          <a:p>
            <a:endParaRPr lang="en-US" dirty="0"/>
          </a:p>
        </p:txBody>
      </p:sp>
      <p:pic>
        <p:nvPicPr>
          <p:cNvPr id="4" name="Picture 3">
            <a:extLst>
              <a:ext uri="{FF2B5EF4-FFF2-40B4-BE49-F238E27FC236}">
                <a16:creationId xmlns:a16="http://schemas.microsoft.com/office/drawing/2014/main" id="{5CD84CD1-5F1E-0A01-00E2-1C11B6747E5C}"/>
              </a:ext>
            </a:extLst>
          </p:cNvPr>
          <p:cNvPicPr>
            <a:picLocks noChangeAspect="1"/>
          </p:cNvPicPr>
          <p:nvPr/>
        </p:nvPicPr>
        <p:blipFill>
          <a:blip r:embed="rId3"/>
          <a:stretch>
            <a:fillRect/>
          </a:stretch>
        </p:blipFill>
        <p:spPr>
          <a:xfrm>
            <a:off x="1981342" y="902368"/>
            <a:ext cx="8229316" cy="5353169"/>
          </a:xfrm>
          <a:prstGeom prst="rect">
            <a:avLst/>
          </a:prstGeom>
        </p:spPr>
      </p:pic>
    </p:spTree>
    <p:extLst>
      <p:ext uri="{BB962C8B-B14F-4D97-AF65-F5344CB8AC3E}">
        <p14:creationId xmlns:p14="http://schemas.microsoft.com/office/powerpoint/2010/main" val="213435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a:bodyPr>
          <a:lstStyle/>
          <a:p>
            <a:pPr marL="604418" indent="-604418"/>
            <a:r>
              <a:rPr lang="en-US" sz="2800" dirty="0"/>
              <a:t>20+ years of SQL Server experience</a:t>
            </a:r>
          </a:p>
          <a:p>
            <a:pPr marL="604418" indent="-604418"/>
            <a:r>
              <a:rPr lang="en-US" sz="2800" dirty="0"/>
              <a:t>Microsoft Data Platform MVP</a:t>
            </a:r>
          </a:p>
          <a:p>
            <a:pPr marL="604418" indent="-604418"/>
            <a:r>
              <a:rPr lang="en-US" sz="2800" dirty="0"/>
              <a:t>Redgate Ambassador</a:t>
            </a:r>
          </a:p>
          <a:p>
            <a:pPr marL="604418" indent="-604418"/>
            <a:r>
              <a:rPr lang="en-US" sz="2800" dirty="0"/>
              <a:t>Managed 24x7 datacenters, DBA teams, and cloud teams</a:t>
            </a:r>
          </a:p>
          <a:p>
            <a:pPr marL="604418" indent="-604418"/>
            <a:r>
              <a:rPr lang="en-US" sz="2800" dirty="0"/>
              <a:t>Led cloud migrations large and small</a:t>
            </a:r>
          </a:p>
          <a:p>
            <a:pPr marL="604418" indent="-604418"/>
            <a:r>
              <a:rPr lang="en-US" sz="2800" dirty="0"/>
              <a:t>Leader of Lexington, KY (USA)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6" name="Graphic 5">
            <a:extLst>
              <a:ext uri="{FF2B5EF4-FFF2-40B4-BE49-F238E27FC236}">
                <a16:creationId xmlns:a16="http://schemas.microsoft.com/office/drawing/2014/main" id="{7375E534-79D9-5B99-8590-1CB93C3EAB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4626" y="2050877"/>
            <a:ext cx="1613127" cy="2147625"/>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3562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3.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3209</TotalTime>
  <Words>986</Words>
  <Application>Microsoft Office PowerPoint</Application>
  <PresentationFormat>Widescreen</PresentationFormat>
  <Paragraphs>241</Paragraphs>
  <Slides>27</Slides>
  <Notes>13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27</vt:i4>
      </vt:variant>
    </vt:vector>
  </HeadingPairs>
  <TitlesOfParts>
    <vt:vector size="40" baseType="lpstr">
      <vt:lpstr>Aptos</vt:lpstr>
      <vt:lpstr>Aptos Display</vt:lpstr>
      <vt:lpstr>Arial</vt:lpstr>
      <vt:lpstr>Calibri Light</vt:lpstr>
      <vt:lpstr>Gotham</vt:lpstr>
      <vt:lpstr>IBM Plex Sans</vt:lpstr>
      <vt:lpstr>IBM Plex Sans Medium</vt:lpstr>
      <vt:lpstr>IBM Plex Sans SemiBold</vt:lpstr>
      <vt:lpstr>Roboto</vt:lpstr>
      <vt:lpstr>Roboto Regular</vt:lpstr>
      <vt:lpstr>Print Version</vt:lpstr>
      <vt:lpstr>Redgate theme v2</vt:lpstr>
      <vt:lpstr>Office Theme</vt:lpstr>
      <vt:lpstr>Ground to Cloud:  Your Migration Success Checklist</vt:lpstr>
      <vt:lpstr>PowerPoint Presentation</vt:lpstr>
      <vt:lpstr>THANK YOU</vt:lpstr>
      <vt:lpstr>Evaluations, evaluations… </vt:lpstr>
      <vt:lpstr>About Me</vt:lpstr>
      <vt:lpstr>About Me</vt:lpstr>
      <vt:lpstr>What Are We Migrating?</vt:lpstr>
      <vt:lpstr>Why Are We Migrating Things?</vt:lpstr>
      <vt:lpstr>Who Do We Need To Do The Work?</vt:lpstr>
      <vt:lpstr>Where Is Our Stuff Going?</vt:lpstr>
      <vt:lpstr>Breaking Down The Cloud’s Alphabet Soup</vt:lpstr>
      <vt:lpstr>We Chose a Cloud…Now What?</vt:lpstr>
      <vt:lpstr>If We Chose Azure…What Are Our Choices?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THANK YOU</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95</cp:revision>
  <cp:lastPrinted>2019-02-14T00:06:07Z</cp:lastPrinted>
  <dcterms:created xsi:type="dcterms:W3CDTF">2022-10-27T15:40:32Z</dcterms:created>
  <dcterms:modified xsi:type="dcterms:W3CDTF">2024-01-25T05:10:18Z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